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0" r:id="rId9"/>
    <p:sldId id="262" r:id="rId10"/>
    <p:sldId id="264" r:id="rId11"/>
    <p:sldId id="265" r:id="rId12"/>
    <p:sldId id="267" r:id="rId13"/>
    <p:sldId id="268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AFF7"/>
    <a:srgbClr val="CC66FF"/>
    <a:srgbClr val="A633ED"/>
    <a:srgbClr val="A8BBC8"/>
    <a:srgbClr val="FF5C01"/>
    <a:srgbClr val="FFFFCC"/>
    <a:srgbClr val="A6FCB8"/>
    <a:srgbClr val="6A0E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3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701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4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7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27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3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8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2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3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9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50876" y="5511026"/>
            <a:ext cx="3197599" cy="1276952"/>
          </a:xfrm>
        </p:spPr>
        <p:txBody>
          <a:bodyPr>
            <a:normAutofit/>
          </a:bodyPr>
          <a:lstStyle/>
          <a:p>
            <a:pPr algn="r"/>
            <a:r>
              <a:rPr lang="ru-RU" sz="1900" dirty="0" err="1" smtClean="0"/>
              <a:t>А.Айрапетов</a:t>
            </a:r>
            <a:r>
              <a:rPr lang="ru-RU" sz="1900" dirty="0" smtClean="0"/>
              <a:t>, </a:t>
            </a:r>
            <a:r>
              <a:rPr lang="ru-RU" sz="1900" smtClean="0"/>
              <a:t>32 группа</a:t>
            </a:r>
            <a:br>
              <a:rPr lang="ru-RU" sz="1900" smtClean="0"/>
            </a:br>
            <a:r>
              <a:rPr lang="ru-RU" sz="1900" smtClean="0"/>
              <a:t>Научный </a:t>
            </a:r>
            <a:r>
              <a:rPr lang="ru-RU" sz="1900" dirty="0" smtClean="0"/>
              <a:t>руководитель:</a:t>
            </a:r>
            <a:r>
              <a:rPr lang="ru-RU" sz="1900" dirty="0"/>
              <a:t/>
            </a:r>
            <a:br>
              <a:rPr lang="ru-RU" sz="1900" dirty="0"/>
            </a:br>
            <a:r>
              <a:rPr lang="ru-RU" sz="1900" dirty="0" smtClean="0"/>
              <a:t>Гаркуша О.В.</a:t>
            </a:r>
          </a:p>
        </p:txBody>
      </p:sp>
      <p:pic>
        <p:nvPicPr>
          <p:cNvPr id="1026" name="Picture 2" descr="https://image.flaticon.com/icons/png/512/1872/premium/1872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391" y="1661160"/>
            <a:ext cx="3556449" cy="35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6393" y="1853036"/>
            <a:ext cx="8794211" cy="1968205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Разработка системы обучения слепому методу печати в </a:t>
            </a:r>
            <a:r>
              <a:rPr lang="ru-RU" sz="4400" b="1" dirty="0" err="1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фреймворке</a:t>
            </a:r>
            <a:r>
              <a:rPr lang="ru-RU" sz="44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 </a:t>
            </a:r>
            <a:r>
              <a:rPr lang="en-US" sz="4400" b="1" dirty="0" err="1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Qt</a:t>
            </a:r>
            <a:endParaRPr lang="ru-RU" sz="4400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mph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1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C95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AFAC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" grpId="1"/>
      <p:bldP spid="2" grpId="2"/>
      <p:bldP spid="2" grpId="3"/>
      <p:bldP spid="2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s://agrox.by/files/images/speed_1352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33" y="185019"/>
            <a:ext cx="2567708" cy="25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1" y="753168"/>
            <a:ext cx="6882544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Текущая скорость набора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3"/>
            <a:ext cx="9976727" cy="19208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Подсчёт данной величины вызывает неудобства, поскольку само понятие текущей скорости довольно абстрактно: «расстояние» (количество набранных символов) является определяющим параметром, и неизвестно, при каких значениях пара-метра полученную скорость можно назвать текущей.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одзаголовок 2"/>
              <p:cNvSpPr txBox="1">
                <a:spLocks/>
              </p:cNvSpPr>
              <p:nvPr/>
            </p:nvSpPr>
            <p:spPr>
              <a:xfrm>
                <a:off x="5138112" y="2752728"/>
                <a:ext cx="2062101" cy="9645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None/>
                  <a:defRPr sz="2200" kern="1200" spc="1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pc="-50" smtClean="0">
                              <a:solidFill>
                                <a:srgbClr val="FFFF6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Segoe UI Semibold" panose="020B07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pc="-50" smtClean="0">
                              <a:solidFill>
                                <a:srgbClr val="FFFF6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Segoe UI Semibold" panose="020B0702040204020203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 b="0" i="1" spc="-50" smtClean="0">
                              <a:solidFill>
                                <a:srgbClr val="FFFF6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Segoe UI Semibold" panose="020B0702040204020203" pitchFamily="34" charset="0"/>
                            </a:rPr>
                            <m:t>тек</m:t>
                          </m:r>
                        </m:sub>
                      </m:sSub>
                      <m:r>
                        <a:rPr lang="ru-RU" sz="2800" b="0" i="1" spc="-50" smtClean="0">
                          <a:solidFill>
                            <a:srgbClr val="FFFF6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Segoe UI Semibold" panose="020B07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pc="-50" smtClean="0">
                              <a:solidFill>
                                <a:srgbClr val="FFFF65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Segoe UI Semibold" panose="020B0702040204020203" pitchFamily="34" charset="0"/>
                            </a:rPr>
                          </m:ctrlPr>
                        </m:fPr>
                        <m:num/>
                        <m:den>
                          <m:sSub>
                            <m:sSubPr>
                              <m:ctrlPr>
                                <a:rPr lang="ru-RU" sz="2800" b="0" i="1" spc="-50" smtClean="0">
                                  <a:solidFill>
                                    <a:srgbClr val="FFFF65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Segoe UI Semibold" panose="020B07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pc="-50" smtClean="0">
                                  <a:solidFill>
                                    <a:srgbClr val="FFFF65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Segoe UI Semibold" panose="020B0702040204020203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800" b="0" i="1" spc="-50" smtClean="0">
                                  <a:solidFill>
                                    <a:srgbClr val="FFFF65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+mj-ea"/>
                                  <a:cs typeface="Segoe UI Semibold" panose="020B0702040204020203" pitchFamily="34" charset="0"/>
                                </a:rPr>
                                <m:t>тек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spc="-50" dirty="0" smtClean="0">
                  <a:solidFill>
                    <a:srgbClr val="FFFF6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+mj-ea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2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112" y="2752728"/>
                <a:ext cx="2062101" cy="964578"/>
              </a:xfrm>
              <a:prstGeom prst="rect">
                <a:avLst/>
              </a:prstGeom>
              <a:blipFill>
                <a:blip r:embed="rId4"/>
                <a:stretch>
                  <a:fillRect b="-1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14" y="3193531"/>
            <a:ext cx="3816312" cy="2960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1254058" y="3193531"/>
            <a:ext cx="5598942" cy="3262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Экспериментальным путём получено, что при </a:t>
            </a:r>
            <a:r>
              <a:rPr lang="en-US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S=5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вычисляемая величина семантичес-ки ближе всего к текущей скорости в привычном её понимании.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Во время набора текста для каждого </a:t>
            </a:r>
            <a:r>
              <a:rPr lang="ru-RU" sz="2000" spc="-5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смеж-ного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буквосочетания вычисляется время на-бора (</a:t>
            </a:r>
            <a:r>
              <a:rPr lang="ru-RU" sz="2000" spc="-5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мс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) и заносится в массив. Если </a:t>
            </a:r>
            <a:r>
              <a:rPr lang="ru-RU" sz="2000" spc="-5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соче-тание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не набирается больше 1 секунды, </a:t>
            </a:r>
            <a:r>
              <a:rPr lang="ru-RU" sz="2000" spc="-5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зна-чение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увеличивается автоматически.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6442279" y="2670311"/>
                <a:ext cx="481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pc="-50" smtClean="0">
                          <a:solidFill>
                            <a:srgbClr val="FFFF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𝑺</m:t>
                      </m:r>
                    </m:oMath>
                  </m:oMathPara>
                </a14:m>
                <a:endParaRPr lang="ru-RU" sz="2800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79" y="2670311"/>
                <a:ext cx="48122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69" y="-825717"/>
            <a:ext cx="3691686" cy="36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2" grpId="0"/>
      <p:bldP spid="12" grpId="1"/>
      <p:bldP spid="9" grpId="0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wnload.seaicons.com/icons/icons8/windows-8/512/Security-Key-Security-icon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55" y="937895"/>
            <a:ext cx="4045528" cy="404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649817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gradFill flip="none" rotWithShape="1">
                  <a:gsLst>
                    <a:gs pos="0">
                      <a:srgbClr val="92D050"/>
                    </a:gs>
                    <a:gs pos="72000">
                      <a:srgbClr val="FFC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Авторизация</a:t>
            </a:r>
          </a:p>
        </p:txBody>
      </p:sp>
      <p:pic>
        <p:nvPicPr>
          <p:cNvPr id="2" name="ice_video_20191216-233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1745" y="1616837"/>
            <a:ext cx="7288946" cy="4722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219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flaticon.com/icons/png/512/37/37754.pn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48" y="514985"/>
            <a:ext cx="3904614" cy="390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145824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gradFill flip="none" rotWithShape="1">
                  <a:gsLst>
                    <a:gs pos="0">
                      <a:srgbClr val="FAFFB3"/>
                    </a:gs>
                    <a:gs pos="100000">
                      <a:srgbClr val="FFAFF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Демонстрация работы</a:t>
            </a:r>
            <a:r>
              <a:rPr lang="en-US" sz="4000" b="1" spc="-50" dirty="0" smtClean="0">
                <a:gradFill flip="none" rotWithShape="1">
                  <a:gsLst>
                    <a:gs pos="0">
                      <a:srgbClr val="FAFFB3"/>
                    </a:gs>
                    <a:gs pos="100000">
                      <a:srgbClr val="FFAFF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</a:t>
            </a:r>
            <a:r>
              <a:rPr lang="ru-RU" sz="4000" b="1" spc="-50" dirty="0" smtClean="0">
                <a:gradFill flip="none" rotWithShape="1">
                  <a:gsLst>
                    <a:gs pos="0">
                      <a:srgbClr val="FAFFB3"/>
                    </a:gs>
                    <a:gs pos="100000">
                      <a:srgbClr val="FFAFF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тренажёра</a:t>
            </a:r>
          </a:p>
        </p:txBody>
      </p:sp>
      <p:pic>
        <p:nvPicPr>
          <p:cNvPr id="4" name="видео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953" y="514985"/>
            <a:ext cx="8610600" cy="5592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b="1226"/>
          <a:stretch/>
        </p:blipFill>
        <p:spPr>
          <a:xfrm>
            <a:off x="2021839" y="514985"/>
            <a:ext cx="8621714" cy="558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21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1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build="p"/>
      <p:bldP spid="7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.flaticon.com/icons/png/512/102/102006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89" y="3429841"/>
            <a:ext cx="2914994" cy="291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371632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Результаты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4"/>
            <a:ext cx="10244583" cy="1802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Углублено понимание эвристики «слепого» метода печати;</a:t>
            </a:r>
          </a:p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Проведён анализ предметной области «клавиатурный тренажёр»;</a:t>
            </a:r>
          </a:p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Реализован полноценный тренажёр с массивной базой данных;</a:t>
            </a:r>
          </a:p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Начата разработка курса обучения для интеграции в программу.</a:t>
            </a:r>
          </a:p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ru-RU" sz="2000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2194028" y="3271520"/>
            <a:ext cx="4684292" cy="3050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611408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CCE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Перспективы развития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180800" y="1468874"/>
            <a:ext cx="10244583" cy="32961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Интенсификация анализа статистики печати, а именно: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внедрение функций из математической статистики;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исследование аритмичности набора;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- использование данных о медленных сочетаниях.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Генерация текстов на основе проблемных буквосочетаний пользователя.</a:t>
            </a:r>
          </a:p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ru-RU" sz="2000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6146" name="Picture 2" descr="https://www.shareicon.net/data/512x512/2015/12/27/694073_package_512x512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90" y="3029267"/>
            <a:ext cx="3630930" cy="36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1925654" y="4243130"/>
            <a:ext cx="5135545" cy="1203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ru-RU" sz="3200" spc="-50" dirty="0" smtClean="0">
                <a:gradFill flip="none" rotWithShape="1">
                  <a:gsLst>
                    <a:gs pos="0">
                      <a:srgbClr val="FFFFCC"/>
                    </a:gs>
                    <a:gs pos="100000">
                      <a:srgbClr val="CC66FF"/>
                    </a:gs>
                    <a:gs pos="29000">
                      <a:srgbClr val="FFAFF7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Возможно использование нейронной сети!</a:t>
            </a:r>
          </a:p>
        </p:txBody>
      </p:sp>
    </p:spTree>
    <p:extLst>
      <p:ext uri="{BB962C8B-B14F-4D97-AF65-F5344CB8AC3E}">
        <p14:creationId xmlns:p14="http://schemas.microsoft.com/office/powerpoint/2010/main" val="1466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744896" y="370633"/>
            <a:ext cx="2636978" cy="605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5671" y="2333543"/>
            <a:ext cx="5183056" cy="2129540"/>
          </a:xfrm>
        </p:spPr>
        <p:txBody>
          <a:bodyPr>
            <a:noAutofit/>
          </a:bodyPr>
          <a:lstStyle/>
          <a:p>
            <a:r>
              <a:rPr lang="ru-RU" sz="7200" b="1" spc="-5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Спасибо за внимание!</a:t>
            </a:r>
          </a:p>
        </p:txBody>
      </p:sp>
      <p:pic>
        <p:nvPicPr>
          <p:cNvPr id="11" name="Picture 8" descr="https://icon-library.net/images/officer-icon/officer-icon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69" y="574497"/>
            <a:ext cx="5647631" cy="564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mph" presetSubtype="2" fill="hold" grpId="3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FF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250"/>
                            </p:stCondLst>
                            <p:childTnLst>
                              <p:par>
                                <p:cTn id="21" presetID="3" presetClass="emph" presetSubtype="2" fill="hold" grpId="7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1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3" build="p"/>
      <p:bldP spid="7" grpId="4" build="p"/>
      <p:bldP spid="7" grpId="5" build="p"/>
      <p:bldP spid="7" grpId="6" build="p"/>
      <p:bldP spid="7" grpId="7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parkysite.ru/medium/pling/pling01/mpling0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00" y="427520"/>
            <a:ext cx="2300440" cy="230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5799120" cy="715706"/>
          </a:xfrm>
        </p:spPr>
        <p:txBody>
          <a:bodyPr>
            <a:noAutofit/>
          </a:bodyPr>
          <a:lstStyle/>
          <a:p>
            <a:r>
              <a:rPr lang="ru-RU" sz="4000" b="1" spc="-50" dirty="0">
                <a:solidFill>
                  <a:srgbClr val="D9F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Цели </a:t>
            </a:r>
            <a:r>
              <a:rPr lang="ru-RU" sz="4000" b="1" spc="-50" dirty="0" smtClean="0">
                <a:solidFill>
                  <a:srgbClr val="D9F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 задачи работы</a:t>
            </a:r>
            <a:endParaRPr lang="ru-RU" sz="4000" b="1" spc="-50" dirty="0">
              <a:solidFill>
                <a:srgbClr val="D9F2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4"/>
            <a:ext cx="9426240" cy="1053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2000" b="1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Целью курсовой работы 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является разработка клавиатурного тренажёра для обучения «слепому» десятипальцевому методу печати и оттачивания навыка на специальных текстах.</a:t>
            </a:r>
            <a:endParaRPr lang="ru-RU" sz="2000" spc="-5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1180800" y="2682240"/>
            <a:ext cx="9426240" cy="227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Для достижения цели были определены и выполнены следующие задачи: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изучение методики «слепого» набора текста;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анализ популярных клавиатурных тренажёров и их функционала;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разработка базы данных (курсовая работа «Разработка базы данных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для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клавиатурного тренажёра»);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реализация основного функционала;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    - создание пользовательского интерфейса.</a:t>
            </a:r>
          </a:p>
          <a:p>
            <a:endParaRPr lang="ru-RU" sz="2000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12" name="Picture 2" descr="https://image.flaticon.com/icons/png/512/1872/premium/18721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91" y="2933700"/>
            <a:ext cx="3556449" cy="35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1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cons.iconarchive.com/icons/icons8/windows-8/512/Computer-Hardware-Keyboard-2-icon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2522">
            <a:off x="7776902" y="312930"/>
            <a:ext cx="3562720" cy="35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21288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E1C9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Постановка проблемы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3"/>
            <a:ext cx="9847418" cy="42207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В работе поднимается актуальная на сегодняшний день проблема неправильной печати на клавиатуре. В наше время большинство людей не отдаёт отчёта тому, насколько вредным для здоровья может быть обычный «зрячий» метод набора.</a:t>
            </a:r>
          </a:p>
          <a:p>
            <a:pPr algn="just"/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Каждый человек в начале пользования клавиатурой применяет так называемый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«поисковый» набор: «найти и нажать». Данный метод интуитивный, не требует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специальной подготовки и используется даже маленькими детьми. Во время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печати данным методом обычно задействовано от 2 до 4 пальцев. У многих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людей этот метод укореняется и продолжает использоваться до конца жизни.</a:t>
            </a:r>
          </a:p>
        </p:txBody>
      </p:sp>
      <p:pic>
        <p:nvPicPr>
          <p:cNvPr id="2050" name="Picture 2" descr="000503762_l_crop.jpg (848×45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64" y="4442573"/>
            <a:ext cx="3574205" cy="189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030A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ellphones.com.vn/sforum/wp-content/uploads/2018/07/chup-man-hin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10" y="4475270"/>
            <a:ext cx="3574206" cy="18639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27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21288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FFFF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Что в этом плохого?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4"/>
            <a:ext cx="9847418" cy="2216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У данного метода есть ряд неоспоримых минусов:</a:t>
            </a:r>
          </a:p>
          <a:p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- перевод взгляда с набираемого текста на клавиатуру и с клавиатуры на монитор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негативно воздействует на зрение;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- сутулость, близкое расположение к монитору; </a:t>
            </a:r>
            <a:b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- аритмичность и низкая точность набора;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/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- пониженная концентрация на работе и высокая утомляемость;</a:t>
            </a: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/>
            </a:r>
            <a:b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</a:b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      - крайне низкая скорость печати.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180800" y="753168"/>
            <a:ext cx="9212880" cy="715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spc="-5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Недостатки</a:t>
            </a:r>
          </a:p>
        </p:txBody>
      </p:sp>
      <p:pic>
        <p:nvPicPr>
          <p:cNvPr id="4098" name="Picture 2" descr="http://s1.iconbird.com/ico/2013/6/359/w256h2561372342458warning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45" y="3685309"/>
            <a:ext cx="2660073" cy="2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1674947" y="4641157"/>
            <a:ext cx="5806510" cy="374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spc="-5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НЕ РЕКОМЕНДУЕТСЯ ДЛЯ ПЕЧАТИ!</a:t>
            </a:r>
          </a:p>
        </p:txBody>
      </p:sp>
    </p:spTree>
    <p:extLst>
      <p:ext uri="{BB962C8B-B14F-4D97-AF65-F5344CB8AC3E}">
        <p14:creationId xmlns:p14="http://schemas.microsoft.com/office/powerpoint/2010/main" val="9544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7" grpId="2" build="p"/>
      <p:bldP spid="8" grpId="0"/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s://image.flaticon.com/icons/png/512/18/18436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7" y="704215"/>
            <a:ext cx="2721536" cy="272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921288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gradFill>
                  <a:gsLst>
                    <a:gs pos="0">
                      <a:srgbClr val="FFFFCC"/>
                    </a:gs>
                    <a:gs pos="28000">
                      <a:srgbClr val="FFFF65"/>
                    </a:gs>
                    <a:gs pos="46000">
                      <a:srgbClr val="FFFF66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Концепция «слепого» метода набора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одзаголовок 2"/>
              <p:cNvSpPr txBox="1">
                <a:spLocks/>
              </p:cNvSpPr>
              <p:nvPr/>
            </p:nvSpPr>
            <p:spPr>
              <a:xfrm>
                <a:off x="1180800" y="1468874"/>
                <a:ext cx="9939782" cy="48620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None/>
                  <a:defRPr sz="2200" kern="1200" spc="1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Как альтернатива «зрячему», в 1888 году был впервые </a:t>
                </a:r>
                <a:r>
                  <a:rPr lang="ru-RU" sz="2000" spc="-50" dirty="0" smtClean="0">
                    <a:solidFill>
                      <a:schemeClr val="tx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использован «слепой» метод печати. Набор производился всеми десятью пальцами и мгновенно завоевал </a:t>
                </a: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методу популярность.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При печати данным методом исключаются </a:t>
                </a:r>
                <a:r>
                  <a:rPr lang="ru-RU" sz="2000" b="1" spc="-50" dirty="0" smtClean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все недостатки</a:t>
                </a:r>
                <a:r>
                  <a:rPr lang="ru-RU" sz="2000" b="1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 </a:t>
                </a: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«зрячего» набора и достигается в три раза б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ru-RU" sz="2000" i="1" spc="-50" dirty="0" smtClean="0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+mj-ea"/>
                            <a:cs typeface="Segoe UI Semibold" panose="020B0702040204020203" pitchFamily="34" charset="0"/>
                          </a:rPr>
                        </m:ctrlPr>
                      </m:accPr>
                      <m:e>
                        <m:r>
                          <a:rPr lang="ru-RU" sz="2000" i="1" spc="-50" dirty="0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о</m:t>
                        </m:r>
                      </m:e>
                    </m:acc>
                  </m:oMath>
                </a14:m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льшая скорость печати. На данный момент официально зарегистрированный рекорд набора на клавиатуре «слепым» методом составляет 940 </a:t>
                </a:r>
                <a:r>
                  <a:rPr lang="ru-RU" sz="2000" spc="-50" dirty="0" err="1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зн</a:t>
                </a:r>
                <a:r>
                  <a:rPr lang="en-US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/</a:t>
                </a: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мин.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На написание текста 35-листовой работы,</a:t>
                </a:r>
                <a:b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</a:b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используя слепой метод набора, уйдёт око-</a:t>
                </a:r>
                <a:b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</a:b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ло</a:t>
                </a:r>
                <a: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 </a:t>
                </a:r>
                <a:r>
                  <a:rPr lang="ru-RU" sz="2000" b="1" spc="-50" dirty="0" smtClean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2,5 часов</a:t>
                </a: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Основные положения:</a:t>
                </a:r>
                <a: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/>
                </a:r>
                <a:b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</a:b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- </a:t>
                </a:r>
                <a: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cs typeface="Segoe UI Semibold" panose="020B0702040204020203" pitchFamily="34" charset="0"/>
                  </a:rPr>
                  <a:t>каждый палец имеет свою область набора</a:t>
                </a: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;</a:t>
                </a:r>
                <a: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/>
                </a:r>
                <a:br>
                  <a:rPr lang="ru-RU" sz="2000" spc="-5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</a:br>
                <a:r>
                  <a:rPr lang="ru-RU" sz="2000" spc="-50" dirty="0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+mj-ea"/>
                    <a:cs typeface="Segoe UI Semibold" panose="020B0702040204020203" pitchFamily="34" charset="0"/>
                  </a:rPr>
                  <a:t>- нельзя смотреть на клавиатуру.</a:t>
                </a:r>
              </a:p>
            </p:txBody>
          </p:sp>
        </mc:Choice>
        <mc:Fallback xmlns="">
          <p:sp>
            <p:nvSpPr>
              <p:cNvPr id="8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00" y="1468874"/>
                <a:ext cx="9939782" cy="4862020"/>
              </a:xfrm>
              <a:prstGeom prst="rect">
                <a:avLst/>
              </a:prstGeom>
              <a:blipFill>
                <a:blip r:embed="rId3"/>
                <a:stretch>
                  <a:fillRect l="-307" t="-1003" r="-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https://4brain.ru/blog/wp-content/uploads/2013/11/%D0%BA%D0%BB%D0%B0%D0%B2%D0%B8%D0%B0%D1%82%D1%83%D1%80%D0%B0-%D0%BF%D1%80%D0%B8-%D0%BF%D0%B5%D1%87%D0%B0%D1%82%D0%B8-10-%D0%BF%D0%B0%D0%BB%D1%8C%D1%86%D0%B0%D0%BC%D0%B8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16" y="4066140"/>
            <a:ext cx="4002191" cy="1632911"/>
          </a:xfrm>
          <a:prstGeom prst="snip2DiagRect">
            <a:avLst>
              <a:gd name="adj1" fmla="val 28403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92D05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7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s://premium.consol-sport.info/wp-content/uploads/2018/12/personal_trainer_fil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73" y="750708"/>
            <a:ext cx="5255491" cy="525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6771709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gradFill flip="none" rotWithShape="1">
                  <a:gsLst>
                    <a:gs pos="0">
                      <a:schemeClr val="tx1">
                        <a:lumMod val="95000"/>
                      </a:schemeClr>
                    </a:gs>
                    <a:gs pos="49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rgbClr val="A8BBC8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Клавиатурные тренажёры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4"/>
            <a:ext cx="9939782" cy="1477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Данный метод требует специальной подготовки, для </a:t>
            </a:r>
            <a:r>
              <a:rPr lang="ru-RU" sz="2000" spc="-50" dirty="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чего были созданы самые 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разнообразные клавиатурные тренажёры.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В работе приведён разбор некоторых популярных тренажёров, поэтому без лишних слов перейдём к разработке.</a:t>
            </a:r>
          </a:p>
        </p:txBody>
      </p:sp>
      <p:pic>
        <p:nvPicPr>
          <p:cNvPr id="6" name="Рисунок 5" descr="http://skrinshoter.ru/i/081219/11zSB5mY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45" y="3235937"/>
            <a:ext cx="5303128" cy="2770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16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icon-icons.com/icons2/37/PNG/512/database_theapplication_3365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0" y="959173"/>
            <a:ext cx="3389742" cy="338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6771709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FAFF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База данных</a:t>
            </a:r>
          </a:p>
        </p:txBody>
      </p:sp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5640" y="418097"/>
            <a:ext cx="7205816" cy="6053930"/>
          </a:xfrm>
          <a:prstGeom prst="roundRect">
            <a:avLst>
              <a:gd name="adj" fmla="val 5377"/>
            </a:avLst>
          </a:prstGeom>
          <a:ln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137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xit" presetSubtype="4" fill="hold" grpId="2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  <p:bldP spid="7" grpId="2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3-eu-west-1.amazonaws.com/qt-files/logos/Qt-logo-large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27" y="3802320"/>
            <a:ext cx="3447314" cy="25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0" y="753168"/>
            <a:ext cx="7907782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solidFill>
                  <a:srgbClr val="CCE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Фреймворк и среда разработки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36" y="1666071"/>
            <a:ext cx="8697770" cy="48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mage.flaticon.com/icons/png/512/9/9125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81" y="75316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0801" y="753168"/>
            <a:ext cx="2964480" cy="715706"/>
          </a:xfrm>
        </p:spPr>
        <p:txBody>
          <a:bodyPr>
            <a:noAutofit/>
          </a:bodyPr>
          <a:lstStyle/>
          <a:p>
            <a:r>
              <a:rPr lang="ru-RU" sz="4000" b="1" spc="-50" dirty="0" smtClean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46000">
                      <a:srgbClr val="FFFF00"/>
                    </a:gs>
                    <a:gs pos="100000">
                      <a:srgbClr val="92D05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Интерфейс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180800" y="1468874"/>
            <a:ext cx="10401600" cy="461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Основная часть функционала программы сосредоточена в главном окне.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19708" y="2646106"/>
            <a:ext cx="5293892" cy="3447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3713641" y="2209890"/>
            <a:ext cx="1706026" cy="461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spc="-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Главное окно</a:t>
            </a: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7396481" y="2671416"/>
            <a:ext cx="4368800" cy="342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Проверка правильности набора;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Подсветка 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кнопок на картинке;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Общий таймер набора;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Скорость отдельных сочетаний;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Сбор медленных сочетаний</a:t>
            </a: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Segoe UI Semibold" panose="020B0702040204020203" pitchFamily="34" charset="0"/>
              </a:rPr>
              <a:t>;</a:t>
            </a:r>
            <a:endParaRPr lang="ru-RU" sz="2000" spc="-5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Segoe UI Semibold" panose="020B0702040204020203" pitchFamily="34" charset="0"/>
            </a:endParaRP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Текущая скорость;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Средняя скорость;</a:t>
            </a:r>
          </a:p>
          <a:p>
            <a:pPr marL="342900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spc="-5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Segoe UI Semibold" panose="020B0702040204020203" pitchFamily="34" charset="0"/>
              </a:rPr>
              <a:t>Сбор ошибок.</a:t>
            </a:r>
          </a:p>
        </p:txBody>
      </p:sp>
    </p:spTree>
    <p:extLst>
      <p:ext uri="{BB962C8B-B14F-4D97-AF65-F5344CB8AC3E}">
        <p14:creationId xmlns:p14="http://schemas.microsoft.com/office/powerpoint/2010/main" val="39595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1388</TotalTime>
  <Words>415</Words>
  <Application>Microsoft Office PowerPoint</Application>
  <PresentationFormat>Широкоэкранный</PresentationFormat>
  <Paragraphs>52</Paragraphs>
  <Slides>15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Book Antiqua</vt:lpstr>
      <vt:lpstr>Cambria Math</vt:lpstr>
      <vt:lpstr>Century Schoolbook</vt:lpstr>
      <vt:lpstr>Segoe UI Semibold</vt:lpstr>
      <vt:lpstr>Wingdings 2</vt:lpstr>
      <vt:lpstr>View</vt:lpstr>
      <vt:lpstr>Разработка системы обучения слепому методу печати в фреймворке Qt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Ayrapetov</dc:creator>
  <cp:lastModifiedBy>Artem Ayrapetov</cp:lastModifiedBy>
  <cp:revision>105</cp:revision>
  <dcterms:created xsi:type="dcterms:W3CDTF">2019-12-10T19:52:58Z</dcterms:created>
  <dcterms:modified xsi:type="dcterms:W3CDTF">2019-12-18T13:20:36Z</dcterms:modified>
</cp:coreProperties>
</file>